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88" r:id="rId2"/>
    <p:sldId id="296" r:id="rId3"/>
    <p:sldId id="298" r:id="rId4"/>
    <p:sldId id="708" r:id="rId5"/>
    <p:sldId id="692" r:id="rId6"/>
    <p:sldId id="283" r:id="rId7"/>
    <p:sldId id="691" r:id="rId8"/>
    <p:sldId id="285" r:id="rId9"/>
    <p:sldId id="284" r:id="rId10"/>
    <p:sldId id="286" r:id="rId11"/>
    <p:sldId id="287" r:id="rId12"/>
    <p:sldId id="693" r:id="rId13"/>
    <p:sldId id="292" r:id="rId14"/>
    <p:sldId id="694" r:id="rId15"/>
    <p:sldId id="289" r:id="rId16"/>
    <p:sldId id="695" r:id="rId17"/>
    <p:sldId id="291" r:id="rId18"/>
    <p:sldId id="696" r:id="rId19"/>
    <p:sldId id="697" r:id="rId20"/>
    <p:sldId id="699" r:id="rId21"/>
    <p:sldId id="701" r:id="rId22"/>
    <p:sldId id="702" r:id="rId23"/>
    <p:sldId id="309" r:id="rId24"/>
    <p:sldId id="707" r:id="rId25"/>
    <p:sldId id="704" r:id="rId26"/>
    <p:sldId id="703" r:id="rId27"/>
    <p:sldId id="705" r:id="rId28"/>
    <p:sldId id="706" r:id="rId29"/>
    <p:sldId id="279" r:id="rId30"/>
    <p:sldId id="280" r:id="rId31"/>
    <p:sldId id="688" r:id="rId32"/>
    <p:sldId id="290" r:id="rId33"/>
    <p:sldId id="28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600"/>
    <a:srgbClr val="00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91"/>
    <p:restoredTop sz="92676"/>
  </p:normalViewPr>
  <p:slideViewPr>
    <p:cSldViewPr snapToGrid="0" snapToObjects="1">
      <p:cViewPr varScale="1">
        <p:scale>
          <a:sx n="121" d="100"/>
          <a:sy n="121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0AEE3-0CAD-1D47-BBB0-975E2B68A593}" type="datetimeFigureOut">
              <a:rPr lang="en-US" smtClean="0"/>
              <a:t>8/24/20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96CA7-351B-F241-9476-79A9D6621E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04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650532" y="4643694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 dirty="0"/>
              <a:t>Click to edit Presenter, Team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650532" y="5151695"/>
            <a:ext cx="4910667" cy="493184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50532" y="1667429"/>
            <a:ext cx="9766651" cy="992716"/>
          </a:xfrm>
        </p:spPr>
        <p:txBody>
          <a:bodyPr>
            <a:noAutofit/>
          </a:bodyPr>
          <a:lstStyle>
            <a:lvl1pPr marL="0" indent="0" algn="l">
              <a:buNone/>
              <a:defRPr sz="5333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50532" y="2667892"/>
            <a:ext cx="8055443" cy="650465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652200" y="6521788"/>
            <a:ext cx="4037032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33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9417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7269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641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057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0738601" y="6186346"/>
            <a:ext cx="1358044" cy="5867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3497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9280" y="2232571"/>
            <a:ext cx="8092721" cy="1667557"/>
          </a:xfrm>
        </p:spPr>
        <p:txBody>
          <a:bodyPr anchor="ctr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628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269" y="2067775"/>
            <a:ext cx="10363200" cy="1362075"/>
          </a:xfrm>
        </p:spPr>
        <p:txBody>
          <a:bodyPr anchor="ctr">
            <a:noAutofit/>
          </a:bodyPr>
          <a:lstStyle>
            <a:lvl1pPr algn="l">
              <a:defRPr sz="5333" b="1" cap="none"/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650532" y="4643694"/>
            <a:ext cx="4910667" cy="577849"/>
          </a:xfrm>
        </p:spPr>
        <p:txBody>
          <a:bodyPr>
            <a:normAutofit/>
          </a:bodyPr>
          <a:lstStyle>
            <a:lvl1pPr marL="0" indent="0" algn="l">
              <a:buNone/>
              <a:defRPr sz="2133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4211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7045" y="3585288"/>
            <a:ext cx="8534400" cy="2332712"/>
          </a:xfrm>
        </p:spPr>
        <p:txBody>
          <a:bodyPr/>
          <a:lstStyle>
            <a:lvl1pPr marL="0" indent="0" algn="l">
              <a:buNone/>
              <a:defRPr sz="3200" b="1">
                <a:solidFill>
                  <a:srgbClr val="FAA634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41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rgbClr val="4D4D4C"/>
                </a:solidFill>
              </a:defRPr>
            </a:lvl1pPr>
            <a:lvl2pPr marL="990575" indent="-380990">
              <a:buFont typeface="Arial"/>
              <a:buChar char="•"/>
              <a:defRPr>
                <a:solidFill>
                  <a:srgbClr val="4D4D4C"/>
                </a:solidFill>
              </a:defRPr>
            </a:lvl2pPr>
            <a:lvl3pPr marL="1523962" indent="-304792">
              <a:buFont typeface="Arial"/>
              <a:buChar char="•"/>
              <a:defRPr>
                <a:solidFill>
                  <a:srgbClr val="4D4D4C"/>
                </a:solidFill>
              </a:defRPr>
            </a:lvl3pPr>
            <a:lvl4pPr>
              <a:defRPr>
                <a:solidFill>
                  <a:srgbClr val="4D4D4C"/>
                </a:solidFill>
              </a:defRPr>
            </a:lvl4pPr>
            <a:lvl5pPr>
              <a:defRPr>
                <a:solidFill>
                  <a:srgbClr val="4D4D4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95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nipp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>
            <a:lvl1pPr>
              <a:defRPr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48817" y="1347211"/>
            <a:ext cx="10943656" cy="4855901"/>
          </a:xfrm>
          <a:noFill/>
        </p:spPr>
        <p:txBody>
          <a:bodyPr/>
          <a:lstStyle>
            <a:lvl1pPr marL="0" indent="0">
              <a:buNone/>
              <a:defRPr lang="en-US" sz="1467">
                <a:solidFill>
                  <a:srgbClr val="3366FF"/>
                </a:solidFill>
                <a:effectLst/>
                <a:latin typeface="Lucida Console" panose="020B0609040504020204" pitchFamily="49" charset="0"/>
              </a:defRPr>
            </a:lvl1pPr>
            <a:lvl2pPr marL="609585" indent="0">
              <a:buNone/>
              <a:defRPr>
                <a:latin typeface="Lucida Console" panose="020B0609040504020204" pitchFamily="49" charset="0"/>
              </a:defRPr>
            </a:lvl2pPr>
            <a:lvl3pPr marL="1219170" indent="0">
              <a:buNone/>
              <a:defRPr>
                <a:latin typeface="Lucida Console" panose="020B0609040504020204" pitchFamily="49" charset="0"/>
              </a:defRPr>
            </a:lvl3pPr>
            <a:lvl4pPr marL="1828754" indent="0">
              <a:buNone/>
              <a:defRPr>
                <a:latin typeface="Lucida Console" panose="020B0609040504020204" pitchFamily="49" charset="0"/>
              </a:defRPr>
            </a:lvl4pPr>
            <a:lvl5pPr marL="2438339" indent="0">
              <a:buNone/>
              <a:defRPr>
                <a:latin typeface="Lucida Console" panose="020B0609040504020204" pitchFamily="49" charset="0"/>
              </a:defRPr>
            </a:lvl5pPr>
          </a:lstStyle>
          <a:p>
            <a:r>
              <a:rPr lang="en-US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Syntax Test file for 68k Assembly code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Some comments about this file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.D0 00000000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MS 2100 00000002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2000;DI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LEA.L $002100,A1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#2,-(A1)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BSR $00002050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MM 2050;DI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(A1)+,D1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(A1),D2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ADD.L D1,D2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MOVE.L D2,D0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867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RTS</a:t>
            </a:r>
            <a:endParaRPr lang="en-US" sz="1467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673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8525" y="2625603"/>
            <a:ext cx="10363200" cy="1240140"/>
          </a:xfrm>
        </p:spPr>
        <p:txBody>
          <a:bodyPr anchor="ctr">
            <a:noAutofit/>
          </a:bodyPr>
          <a:lstStyle>
            <a:lvl1pPr algn="l">
              <a:defRPr sz="5333" b="1" cap="none">
                <a:solidFill>
                  <a:srgbClr val="4D4D4C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488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>
            <a:normAutofit/>
          </a:bodyPr>
          <a:lstStyle>
            <a:lvl1pPr>
              <a:defRPr sz="3733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4767" y="1350010"/>
            <a:ext cx="5384800" cy="4629431"/>
          </a:xfrm>
        </p:spPr>
        <p:txBody>
          <a:bodyPr/>
          <a:lstStyle>
            <a:lvl1pPr>
              <a:defRPr sz="2933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667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133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133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133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32767" y="1350010"/>
            <a:ext cx="5384800" cy="4629431"/>
          </a:xfrm>
        </p:spPr>
        <p:txBody>
          <a:bodyPr/>
          <a:lstStyle>
            <a:lvl1pPr>
              <a:defRPr sz="2933">
                <a:solidFill>
                  <a:schemeClr val="accent6">
                    <a:lumMod val="50000"/>
                  </a:schemeClr>
                </a:solidFill>
              </a:defRPr>
            </a:lvl1pPr>
            <a:lvl2pPr>
              <a:defRPr sz="2667">
                <a:solidFill>
                  <a:schemeClr val="accent6">
                    <a:lumMod val="50000"/>
                  </a:schemeClr>
                </a:solidFill>
              </a:defRPr>
            </a:lvl2pPr>
            <a:lvl3pPr>
              <a:defRPr sz="2133">
                <a:solidFill>
                  <a:schemeClr val="accent6">
                    <a:lumMod val="50000"/>
                  </a:schemeClr>
                </a:solidFill>
              </a:defRPr>
            </a:lvl3pPr>
            <a:lvl4pPr>
              <a:defRPr sz="2133">
                <a:solidFill>
                  <a:schemeClr val="accent6">
                    <a:lumMod val="50000"/>
                  </a:schemeClr>
                </a:solidFill>
              </a:defRPr>
            </a:lvl4pPr>
            <a:lvl5pPr>
              <a:defRPr sz="2133">
                <a:solidFill>
                  <a:schemeClr val="accent6">
                    <a:lumMod val="50000"/>
                  </a:schemeClr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56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0324" y="1344071"/>
            <a:ext cx="5386917" cy="639763"/>
          </a:xfrm>
        </p:spPr>
        <p:txBody>
          <a:bodyPr anchor="b">
            <a:no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324" y="1983832"/>
            <a:ext cx="5386917" cy="3951288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>
            <a:normAutofit/>
          </a:bodyPr>
          <a:lstStyle>
            <a:lvl1pPr>
              <a:defRPr sz="3733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4093" y="1344071"/>
            <a:ext cx="5389033" cy="639763"/>
          </a:xfrm>
        </p:spPr>
        <p:txBody>
          <a:bodyPr anchor="b">
            <a:normAutofit/>
          </a:bodyPr>
          <a:lstStyle>
            <a:lvl1pPr marL="0" indent="0">
              <a:buNone/>
              <a:defRPr sz="2667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6034093" y="1983832"/>
            <a:ext cx="5389033" cy="3951288"/>
          </a:xfr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86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025" y="1348723"/>
            <a:ext cx="3256844" cy="452596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 marL="1828754" indent="0">
              <a:buNone/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0"/>
          </p:nvPr>
        </p:nvSpPr>
        <p:spPr>
          <a:xfrm>
            <a:off x="4308002" y="1348723"/>
            <a:ext cx="3256844" cy="452596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 marL="1828754" indent="0">
              <a:buNone/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1"/>
          </p:nvPr>
        </p:nvSpPr>
        <p:spPr>
          <a:xfrm>
            <a:off x="8165981" y="1348723"/>
            <a:ext cx="3256844" cy="4525963"/>
          </a:xfr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 marL="1828754" indent="0">
              <a:buNone/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33836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7269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50323" y="4169445"/>
            <a:ext cx="2396067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rgbClr val="4D4D4C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1"/>
          </p:nvPr>
        </p:nvSpPr>
        <p:spPr>
          <a:xfrm>
            <a:off x="3328996" y="4169445"/>
            <a:ext cx="2396067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rgbClr val="4D4D4C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6179447" y="4169445"/>
            <a:ext cx="2396067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rgbClr val="4D4D4C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5"/>
          </p:nvPr>
        </p:nvSpPr>
        <p:spPr>
          <a:xfrm>
            <a:off x="9320460" y="4169445"/>
            <a:ext cx="2396067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rgbClr val="4D4D4C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450323" y="2139139"/>
            <a:ext cx="2396067" cy="1792816"/>
          </a:xfrm>
        </p:spPr>
        <p:txBody>
          <a:bodyPr>
            <a:normAutofit/>
          </a:bodyPr>
          <a:lstStyle>
            <a:lvl1pPr>
              <a:defRPr sz="1867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328996" y="2139139"/>
            <a:ext cx="2396067" cy="1792816"/>
          </a:xfrm>
        </p:spPr>
        <p:txBody>
          <a:bodyPr>
            <a:normAutofit/>
          </a:bodyPr>
          <a:lstStyle>
            <a:lvl1pPr>
              <a:defRPr sz="1867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6179447" y="2139139"/>
            <a:ext cx="2396067" cy="1792816"/>
          </a:xfrm>
        </p:spPr>
        <p:txBody>
          <a:bodyPr>
            <a:normAutofit/>
          </a:bodyPr>
          <a:lstStyle>
            <a:lvl1pPr>
              <a:defRPr sz="1867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9320460" y="2139139"/>
            <a:ext cx="2396067" cy="1792816"/>
          </a:xfrm>
        </p:spPr>
        <p:txBody>
          <a:bodyPr>
            <a:normAutofit/>
          </a:bodyPr>
          <a:lstStyle>
            <a:lvl1pPr>
              <a:defRPr sz="1867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39729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-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72692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3244" y="2869196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accent6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11"/>
          </p:nvPr>
        </p:nvSpPr>
        <p:spPr>
          <a:xfrm>
            <a:off x="4639077" y="2869196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accent6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13"/>
          </p:nvPr>
        </p:nvSpPr>
        <p:spPr>
          <a:xfrm>
            <a:off x="8833299" y="2869196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accent6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53244" y="5284853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accent6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17"/>
          </p:nvPr>
        </p:nvSpPr>
        <p:spPr>
          <a:xfrm>
            <a:off x="4639077" y="5284853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accent6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9"/>
          </p:nvPr>
        </p:nvSpPr>
        <p:spPr>
          <a:xfrm>
            <a:off x="8833299" y="5284853"/>
            <a:ext cx="2565400" cy="454587"/>
          </a:xfrm>
        </p:spPr>
        <p:txBody>
          <a:bodyPr>
            <a:noAutofit/>
          </a:bodyPr>
          <a:lstStyle>
            <a:lvl1pPr marL="0" indent="0" algn="ctr">
              <a:buNone/>
              <a:defRPr sz="1867">
                <a:solidFill>
                  <a:schemeClr val="accent6">
                    <a:lumMod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453252" y="1237731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4639077" y="1237731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8833299" y="1237731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453252" y="3709830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39077" y="3709830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8833299" y="3709830"/>
            <a:ext cx="2565400" cy="1467556"/>
          </a:xfrm>
        </p:spPr>
        <p:txBody>
          <a:bodyPr>
            <a:normAutofit/>
          </a:bodyPr>
          <a:lstStyle>
            <a:lvl1pPr>
              <a:defRPr sz="1867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39053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052" y="153248"/>
            <a:ext cx="10940405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4123" y="1345776"/>
            <a:ext cx="10940405" cy="47385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A1A81-B95F-ED48-A15F-9F945EBB6F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/>
          <a:srcRect r="68561" b="-1707"/>
          <a:stretch/>
        </p:blipFill>
        <p:spPr>
          <a:xfrm>
            <a:off x="11231098" y="6259274"/>
            <a:ext cx="826224" cy="4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13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609585" rtl="0" eaLnBrk="1" latinLnBrk="0" hangingPunct="1">
        <a:spcBef>
          <a:spcPct val="0"/>
        </a:spcBef>
        <a:buNone/>
        <a:defRPr sz="3733" b="1" i="0" kern="1200">
          <a:solidFill>
            <a:schemeClr val="accent6">
              <a:lumMod val="50000"/>
            </a:schemeClr>
          </a:solidFill>
          <a:latin typeface="Arial"/>
          <a:ea typeface="+mj-ea"/>
          <a:cs typeface="Arial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FontTx/>
        <a:buNone/>
        <a:defRPr sz="32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•"/>
        <a:defRPr sz="2667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133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133" b="0" i="0" kern="1200">
          <a:solidFill>
            <a:schemeClr val="accent6">
              <a:lumMod val="50000"/>
            </a:schemeClr>
          </a:solidFill>
          <a:latin typeface="Arial"/>
          <a:ea typeface="+mn-ea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aws.amazon.com/partners/" TargetMode="External"/><Relationship Id="rId4" Type="http://schemas.openxmlformats.org/officeDocument/2006/relationships/hyperlink" Target="https://aws.amazon.com/professional-services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3" Type="http://schemas.openxmlformats.org/officeDocument/2006/relationships/image" Target="../media/image4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0ED8CB-0546-AA44-B807-0305693BB92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0532" y="1667429"/>
            <a:ext cx="11404834" cy="992716"/>
          </a:xfrm>
        </p:spPr>
        <p:txBody>
          <a:bodyPr/>
          <a:lstStyle/>
          <a:p>
            <a:r>
              <a:rPr lang="en-US" sz="4800" dirty="0"/>
              <a:t>Bar Sales Prediction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12B85-28F5-3349-A68B-5F2D380422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Overview and Next Steps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4F82AB3-109E-E64C-BE0B-35403FA2D96E}"/>
              </a:ext>
            </a:extLst>
          </p:cNvPr>
          <p:cNvSpPr txBox="1">
            <a:spLocks/>
          </p:cNvSpPr>
          <p:nvPr/>
        </p:nvSpPr>
        <p:spPr>
          <a:xfrm>
            <a:off x="1733358" y="3498422"/>
            <a:ext cx="10352314" cy="736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09585" rtl="0" eaLnBrk="1" latinLnBrk="0" hangingPunct="1">
              <a:spcBef>
                <a:spcPct val="20000"/>
              </a:spcBef>
              <a:buFontTx/>
              <a:buNone/>
              <a:defRPr sz="2133" b="0" i="0" kern="1200" baseline="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133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133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rgbClr val="FF0000"/>
                </a:solidFill>
              </a:rPr>
              <a:t>Confidential, for internal use only</a:t>
            </a:r>
            <a:endParaRPr lang="en-US" sz="4800" dirty="0">
              <a:solidFill>
                <a:srgbClr val="FF0000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59BAA4D-6CE8-664E-9C6B-9504C7B2AF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3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5F74-F20E-7F4E-858B-8E48F030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72" y="140186"/>
            <a:ext cx="12261108" cy="727655"/>
          </a:xfrm>
        </p:spPr>
        <p:txBody>
          <a:bodyPr/>
          <a:lstStyle/>
          <a:p>
            <a:r>
              <a:rPr lang="en-US" sz="4000" dirty="0"/>
              <a:t>Recurrent Neural Networks- Prediction results </a:t>
            </a:r>
            <a:br>
              <a:rPr lang="en-US" sz="4000" dirty="0"/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12815D-6DD0-624F-BB8F-29A3BB387BE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9144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59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5F74-F20E-7F4E-858B-8E48F030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72" y="140186"/>
            <a:ext cx="12261108" cy="727655"/>
          </a:xfrm>
        </p:spPr>
        <p:txBody>
          <a:bodyPr/>
          <a:lstStyle/>
          <a:p>
            <a:r>
              <a:rPr lang="en-US" sz="4000" dirty="0"/>
              <a:t>Recurrent Neural Networks- Prediction results </a:t>
            </a:r>
            <a:br>
              <a:rPr lang="en-US" sz="4000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7DCAD-66A5-1540-90D8-59D7250ECEE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9144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95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5F74-F20E-7F4E-858B-8E48F030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72" y="140186"/>
            <a:ext cx="12261108" cy="727655"/>
          </a:xfrm>
        </p:spPr>
        <p:txBody>
          <a:bodyPr/>
          <a:lstStyle/>
          <a:p>
            <a:r>
              <a:rPr lang="en-US" sz="4000" dirty="0"/>
              <a:t>Recurrent Neural Networks- Prediction results </a:t>
            </a:r>
            <a:br>
              <a:rPr lang="en-US" sz="4000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7D0DB8-49A6-544B-9377-46B52F70CD4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9144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96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5F74-F20E-7F4E-858B-8E48F030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72" y="140186"/>
            <a:ext cx="12261108" cy="727655"/>
          </a:xfrm>
        </p:spPr>
        <p:txBody>
          <a:bodyPr/>
          <a:lstStyle/>
          <a:p>
            <a:r>
              <a:rPr lang="en-US" sz="4000" dirty="0"/>
              <a:t>Recurrent Neural Networks- Prediction results </a:t>
            </a:r>
            <a:br>
              <a:rPr lang="en-US" sz="4000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70FDA-2739-8A4D-AEA3-D1A77533155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914400"/>
            <a:ext cx="822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31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5F74-F20E-7F4E-858B-8E48F030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72" y="140186"/>
            <a:ext cx="12261108" cy="727655"/>
          </a:xfrm>
        </p:spPr>
        <p:txBody>
          <a:bodyPr/>
          <a:lstStyle/>
          <a:p>
            <a:r>
              <a:rPr lang="en-US" sz="4000" dirty="0"/>
              <a:t>Second approach:  Regression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A990D-6CF2-B743-A345-375D1CC86839}"/>
              </a:ext>
            </a:extLst>
          </p:cNvPr>
          <p:cNvSpPr txBox="1"/>
          <p:nvPr/>
        </p:nvSpPr>
        <p:spPr>
          <a:xfrm>
            <a:off x="378839" y="1253698"/>
            <a:ext cx="10103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other data types to create a regression mode for predicting ”</a:t>
            </a:r>
            <a:r>
              <a:rPr lang="en-US" sz="2000" dirty="0" err="1"/>
              <a:t>sales_before_tax</a:t>
            </a:r>
            <a:r>
              <a:rPr lang="en-US" sz="2000" dirty="0"/>
              <a:t>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199D93-736B-2641-9215-55053002B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5217"/>
            <a:ext cx="12192000" cy="18386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41EECE-136C-BE43-81EC-C9CA7F4B2F8C}"/>
              </a:ext>
            </a:extLst>
          </p:cNvPr>
          <p:cNvSpPr txBox="1"/>
          <p:nvPr/>
        </p:nvSpPr>
        <p:spPr>
          <a:xfrm>
            <a:off x="378839" y="4553245"/>
            <a:ext cx="10103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For events, only national holidays information was available.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5369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5F74-F20E-7F4E-858B-8E48F030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72" y="140186"/>
            <a:ext cx="12261108" cy="727655"/>
          </a:xfrm>
        </p:spPr>
        <p:txBody>
          <a:bodyPr/>
          <a:lstStyle/>
          <a:p>
            <a:r>
              <a:rPr lang="en-US" sz="4000" dirty="0"/>
              <a:t>Second approach results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1FEFCB-B8D5-5C4C-B663-D342A41B1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914400"/>
            <a:ext cx="8229600" cy="543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51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5F74-F20E-7F4E-858B-8E48F030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72" y="140186"/>
            <a:ext cx="12261108" cy="727655"/>
          </a:xfrm>
        </p:spPr>
        <p:txBody>
          <a:bodyPr/>
          <a:lstStyle/>
          <a:p>
            <a:r>
              <a:rPr lang="en-US" sz="4000" dirty="0"/>
              <a:t>Second approach results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9BB19-4E19-6642-84D5-B4301516D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914400"/>
            <a:ext cx="8229600" cy="54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94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5F74-F20E-7F4E-858B-8E48F030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72" y="140186"/>
            <a:ext cx="12261108" cy="727655"/>
          </a:xfrm>
        </p:spPr>
        <p:txBody>
          <a:bodyPr/>
          <a:lstStyle/>
          <a:p>
            <a:r>
              <a:rPr lang="en-US" sz="4000" dirty="0"/>
              <a:t>Second approach results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D68892-BF77-634C-8E3F-1DC44833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914400"/>
            <a:ext cx="8229600" cy="534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184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5F74-F20E-7F4E-858B-8E48F030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72" y="140186"/>
            <a:ext cx="12261108" cy="727655"/>
          </a:xfrm>
        </p:spPr>
        <p:txBody>
          <a:bodyPr/>
          <a:lstStyle/>
          <a:p>
            <a:r>
              <a:rPr lang="en-US" sz="4000" dirty="0"/>
              <a:t>Second approach results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A6BEC0-7330-3643-9030-CC5BC51EE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914400"/>
            <a:ext cx="8229600" cy="534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059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5F74-F20E-7F4E-858B-8E48F030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72" y="140186"/>
            <a:ext cx="12261108" cy="727655"/>
          </a:xfrm>
        </p:spPr>
        <p:txBody>
          <a:bodyPr/>
          <a:lstStyle/>
          <a:p>
            <a:r>
              <a:rPr lang="en-US" sz="4000" dirty="0"/>
              <a:t>Comparison of RNN to Regression methods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DA990D-6CF2-B743-A345-375D1CC86839}"/>
              </a:ext>
            </a:extLst>
          </p:cNvPr>
          <p:cNvSpPr txBox="1"/>
          <p:nvPr/>
        </p:nvSpPr>
        <p:spPr>
          <a:xfrm>
            <a:off x="378839" y="1138212"/>
            <a:ext cx="1010358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RNN</a:t>
            </a:r>
            <a:endParaRPr lang="en-US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Advantages: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i="1" dirty="0"/>
              <a:t>Requires only historical sales data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i="1" dirty="0"/>
              <a:t>Does not require data preparation to do prediction into future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Disadvantage: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i="1" dirty="0"/>
              <a:t>If other types of data are available, we cannot use them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i="1" dirty="0"/>
              <a:t>Requires continuous historical data for new bars to make predictions</a:t>
            </a:r>
            <a:endParaRPr lang="en-US" sz="20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C96EF-0753-9B4B-BFF3-703C54D39945}"/>
              </a:ext>
            </a:extLst>
          </p:cNvPr>
          <p:cNvSpPr txBox="1"/>
          <p:nvPr/>
        </p:nvSpPr>
        <p:spPr>
          <a:xfrm>
            <a:off x="391902" y="3237222"/>
            <a:ext cx="1010358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Regression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Advantages: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i="1" dirty="0"/>
              <a:t>Is not affected by gaps in the data, or start/stop time of recording.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i="1" dirty="0"/>
              <a:t>Allows using of different sources of data.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i="1" dirty="0"/>
              <a:t>Does not require historical data for new bars to make a prediction.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i="1" dirty="0"/>
              <a:t>Can predict sales for new bar locations.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Disadvantage: 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i="1" dirty="0"/>
              <a:t>If other types of data are not available, accuracies will be lower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BFE39A-BC1C-FC49-9BB7-2C6E529CCE86}"/>
              </a:ext>
            </a:extLst>
          </p:cNvPr>
          <p:cNvSpPr/>
          <p:nvPr/>
        </p:nvSpPr>
        <p:spPr>
          <a:xfrm>
            <a:off x="391902" y="1175974"/>
            <a:ext cx="11155664" cy="211049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6CB593-FE6D-134B-A2F1-E025B22CBA95}"/>
              </a:ext>
            </a:extLst>
          </p:cNvPr>
          <p:cNvSpPr/>
          <p:nvPr/>
        </p:nvSpPr>
        <p:spPr>
          <a:xfrm>
            <a:off x="391902" y="3573991"/>
            <a:ext cx="11155664" cy="2464123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42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7D32-F360-234F-A679-FCAF43A9F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52" y="153249"/>
            <a:ext cx="10940405" cy="727655"/>
          </a:xfrm>
        </p:spPr>
        <p:txBody>
          <a:bodyPr/>
          <a:lstStyle/>
          <a:p>
            <a:r>
              <a:rPr lang="en-US" dirty="0"/>
              <a:t>Services/ Resources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27560-21B9-0640-A747-DACC5F7903C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000" b="1" dirty="0"/>
              <a:t>AWS Components</a:t>
            </a:r>
          </a:p>
          <a:p>
            <a:endParaRPr lang="en-US" sz="1800" dirty="0"/>
          </a:p>
          <a:p>
            <a:r>
              <a:rPr lang="en-US" sz="1800" dirty="0"/>
              <a:t>User Interface: </a:t>
            </a:r>
            <a:r>
              <a:rPr lang="en-US" sz="1800" dirty="0">
                <a:solidFill>
                  <a:schemeClr val="accent2"/>
                </a:solidFill>
              </a:rPr>
              <a:t>Cognito, Serverless.</a:t>
            </a:r>
          </a:p>
          <a:p>
            <a:endParaRPr lang="en-US" sz="1800" dirty="0">
              <a:solidFill>
                <a:schemeClr val="accent2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Machine Learning: </a:t>
            </a:r>
            <a:r>
              <a:rPr lang="en-US" sz="1800" dirty="0">
                <a:solidFill>
                  <a:schemeClr val="accent2"/>
                </a:solidFill>
              </a:rPr>
              <a:t>Sagemaker</a:t>
            </a:r>
          </a:p>
          <a:p>
            <a:endParaRPr lang="en-US" sz="1800" dirty="0">
              <a:solidFill>
                <a:schemeClr val="accent2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Data Storage: </a:t>
            </a:r>
            <a:r>
              <a:rPr lang="en-US" sz="1800" dirty="0">
                <a:solidFill>
                  <a:schemeClr val="accent2"/>
                </a:solidFill>
              </a:rPr>
              <a:t>S3, DynamoDB</a:t>
            </a:r>
          </a:p>
          <a:p>
            <a:endParaRPr lang="en-US" sz="1800" dirty="0">
              <a:solidFill>
                <a:schemeClr val="accent2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Content Delivery:</a:t>
            </a:r>
            <a:r>
              <a:rPr lang="en-US" sz="1800" dirty="0">
                <a:solidFill>
                  <a:schemeClr val="accent2"/>
                </a:solidFill>
              </a:rPr>
              <a:t> API Gateway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6CE11-166F-8646-A852-21BE6C4D4D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</a:rPr>
              <a:t>Customer Components</a:t>
            </a:r>
          </a:p>
          <a:p>
            <a:endParaRPr lang="en-US" sz="1800" dirty="0"/>
          </a:p>
          <a:p>
            <a:r>
              <a:rPr lang="en-US" sz="1800" dirty="0"/>
              <a:t>Initial Training Data from 101 bars in Toronto, Canada</a:t>
            </a:r>
          </a:p>
        </p:txBody>
      </p:sp>
    </p:spTree>
    <p:extLst>
      <p:ext uri="{BB962C8B-B14F-4D97-AF65-F5344CB8AC3E}">
        <p14:creationId xmlns:p14="http://schemas.microsoft.com/office/powerpoint/2010/main" val="63869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5F74-F20E-7F4E-858B-8E48F0309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New events data added (Maple Leaf games 2018-2019)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E8D4B2-F44D-394B-A7B1-D5331A30D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854" y="1143001"/>
            <a:ext cx="6922460" cy="541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64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5F74-F20E-7F4E-858B-8E48F0309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(based on RMS Error)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4927002-C46B-FE45-9F1A-B73B6DF58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464699"/>
              </p:ext>
            </p:extLst>
          </p:nvPr>
        </p:nvGraphicFramePr>
        <p:xfrm>
          <a:off x="1319134" y="1781849"/>
          <a:ext cx="8971779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5810">
                  <a:extLst>
                    <a:ext uri="{9D8B030D-6E8A-4147-A177-3AD203B41FA5}">
                      <a16:colId xmlns:a16="http://schemas.microsoft.com/office/drawing/2014/main" val="3702765363"/>
                    </a:ext>
                  </a:extLst>
                </a:gridCol>
                <a:gridCol w="2585969">
                  <a:extLst>
                    <a:ext uri="{9D8B030D-6E8A-4147-A177-3AD203B41FA5}">
                      <a16:colId xmlns:a16="http://schemas.microsoft.com/office/drawing/2014/main" val="41221741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RMSE ($)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324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latitude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5278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55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longitude, Day-of-week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4531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24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longitude, Day-of-week,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535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longitude, Day-of-week, latitude,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4005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474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longitude, Day-of-week, latitude, Month, Mean Temp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3981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784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longitude, Day-of-week, latitude, Month, Mean Temp, % 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3968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116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longitude, Day-of-week, latitude, Month, Max Temp, % Rain, % Snow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3915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979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longitude, Day-of-week, latitude, Month, Max Temp, % Rain, % Snow,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3915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826747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061164D-1E5B-2A4D-9203-BC8B33CB4DCC}"/>
              </a:ext>
            </a:extLst>
          </p:cNvPr>
          <p:cNvSpPr/>
          <p:nvPr/>
        </p:nvSpPr>
        <p:spPr>
          <a:xfrm>
            <a:off x="1319134" y="3238769"/>
            <a:ext cx="8971779" cy="462579"/>
          </a:xfrm>
          <a:prstGeom prst="rect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31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5F74-F20E-7F4E-858B-8E48F0309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Bars Like You (based on RMS Error)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2CDA8-8192-154D-AA64-8DF3D2CCBF1D}"/>
              </a:ext>
            </a:extLst>
          </p:cNvPr>
          <p:cNvSpPr txBox="1"/>
          <p:nvPr/>
        </p:nvSpPr>
        <p:spPr>
          <a:xfrm>
            <a:off x="9157252" y="201433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similar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EBFEB-5087-BD44-B287-A1F9D1F8837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91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5F74-F20E-7F4E-858B-8E48F0309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Bars Like You (based on RMS Error)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2CDA8-8192-154D-AA64-8DF3D2CCBF1D}"/>
              </a:ext>
            </a:extLst>
          </p:cNvPr>
          <p:cNvSpPr txBox="1"/>
          <p:nvPr/>
        </p:nvSpPr>
        <p:spPr>
          <a:xfrm>
            <a:off x="9157252" y="201433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similar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E22E7-A0E7-F440-8BAD-5F45082BCBA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236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75BD9-0A0A-4A4E-98E7-092278C5D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Constraints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A892E-E73A-F34B-8A37-8605D0B33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Limited amount of data (RNN, a deep learning approach, requires a lot of data to build accurate models.)</a:t>
            </a:r>
          </a:p>
          <a:p>
            <a:pPr marL="1447775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Data from more bars can improve the accuracies.</a:t>
            </a:r>
          </a:p>
          <a:p>
            <a:pPr marL="1447775" lvl="1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Longer time span for data from each bar (more annual cycles in data to capture general trend and increase overall accuracy)</a:t>
            </a:r>
          </a:p>
          <a:p>
            <a:pPr marL="1447775" lvl="1" indent="-457200">
              <a:buFont typeface="Arial" panose="020B0604020202020204" pitchFamily="34" charset="0"/>
              <a:buChar char="•"/>
            </a:pPr>
            <a:r>
              <a:rPr lang="en-US" sz="1867" dirty="0"/>
              <a:t>Currently there is only 1 annual cycle in the data.</a:t>
            </a:r>
          </a:p>
          <a:p>
            <a:pPr marL="1447775" lvl="1" indent="-457200">
              <a:buFont typeface="Arial" panose="020B0604020202020204" pitchFamily="34" charset="0"/>
              <a:buChar char="•"/>
            </a:pPr>
            <a:endParaRPr lang="en-US" sz="1867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Detailed and comprehensive events data</a:t>
            </a:r>
          </a:p>
          <a:p>
            <a:pPr marL="1447775" lvl="1" indent="-457200">
              <a:buFont typeface="Arial" panose="020B0604020202020204" pitchFamily="34" charset="0"/>
              <a:buChar char="•"/>
            </a:pPr>
            <a:r>
              <a:rPr lang="en-US" sz="1867" dirty="0"/>
              <a:t>Currently data for promotions, happy hour and most of the sports events are not present in the data. Also events can be given weights according to their importance.</a:t>
            </a:r>
          </a:p>
        </p:txBody>
      </p:sp>
    </p:spTree>
    <p:extLst>
      <p:ext uri="{BB962C8B-B14F-4D97-AF65-F5344CB8AC3E}">
        <p14:creationId xmlns:p14="http://schemas.microsoft.com/office/powerpoint/2010/main" val="1986205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5F74-F20E-7F4E-858B-8E48F030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72" y="140186"/>
            <a:ext cx="12261108" cy="727655"/>
          </a:xfrm>
        </p:spPr>
        <p:txBody>
          <a:bodyPr/>
          <a:lstStyle/>
          <a:p>
            <a:r>
              <a:rPr lang="en-US" sz="3600" dirty="0"/>
              <a:t>Recurrent Neural Networks- Real Future Prediction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D36ED-A9E8-2C42-89E1-A059DADD7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86" y="867841"/>
            <a:ext cx="9678680" cy="59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54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5F74-F20E-7F4E-858B-8E48F030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72" y="140186"/>
            <a:ext cx="12261108" cy="727655"/>
          </a:xfrm>
        </p:spPr>
        <p:txBody>
          <a:bodyPr/>
          <a:lstStyle/>
          <a:p>
            <a:r>
              <a:rPr lang="en-US" sz="3600" dirty="0"/>
              <a:t>Recurrent Neural Networks- Real Future Prediction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E52259-C6A7-CE43-A51F-4D20E17B7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11" y="867841"/>
            <a:ext cx="9638888" cy="59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39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5F74-F20E-7F4E-858B-8E48F030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72" y="140186"/>
            <a:ext cx="12261108" cy="727655"/>
          </a:xfrm>
        </p:spPr>
        <p:txBody>
          <a:bodyPr/>
          <a:lstStyle/>
          <a:p>
            <a:r>
              <a:rPr lang="en-US" sz="3600" dirty="0"/>
              <a:t>Regression- Real Future Prediction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7A52BB-448C-A346-B64A-779FA6F4E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164" y="829196"/>
            <a:ext cx="10034450" cy="60288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C4C7F0-9787-374A-832D-87FE7BD078B4}"/>
              </a:ext>
            </a:extLst>
          </p:cNvPr>
          <p:cNvSpPr/>
          <p:nvPr/>
        </p:nvSpPr>
        <p:spPr>
          <a:xfrm>
            <a:off x="8121018" y="140186"/>
            <a:ext cx="4470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609585">
              <a:defRPr/>
            </a:pPr>
            <a:r>
              <a:rPr lang="en-US" dirty="0">
                <a:solidFill>
                  <a:srgbClr val="FF0000"/>
                </a:solidFill>
              </a:rPr>
              <a:t>longitude, Day-of-week, latitude, Month</a:t>
            </a:r>
          </a:p>
        </p:txBody>
      </p:sp>
    </p:spTree>
    <p:extLst>
      <p:ext uri="{BB962C8B-B14F-4D97-AF65-F5344CB8AC3E}">
        <p14:creationId xmlns:p14="http://schemas.microsoft.com/office/powerpoint/2010/main" val="16787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5F74-F20E-7F4E-858B-8E48F030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72" y="140186"/>
            <a:ext cx="12261108" cy="727655"/>
          </a:xfrm>
        </p:spPr>
        <p:txBody>
          <a:bodyPr/>
          <a:lstStyle/>
          <a:p>
            <a:r>
              <a:rPr lang="en-US" sz="3600" dirty="0"/>
              <a:t>Regression- Real Future Prediction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8AA4B-5FE9-364C-8F37-09C41EB6A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107" y="867841"/>
            <a:ext cx="10034276" cy="599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60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5F7E2-9F37-B040-9168-857F0D93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What’s Next?</a:t>
            </a:r>
          </a:p>
        </p:txBody>
      </p:sp>
    </p:spTree>
    <p:extLst>
      <p:ext uri="{BB962C8B-B14F-4D97-AF65-F5344CB8AC3E}">
        <p14:creationId xmlns:p14="http://schemas.microsoft.com/office/powerpoint/2010/main" val="1082313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302267-17EE-5744-95CF-521C71C4E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99" y="204844"/>
            <a:ext cx="97917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27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CA2784-67AC-4146-AEA9-F93C145B3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40" y="1580482"/>
            <a:ext cx="847219" cy="84721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65E544-7A1B-0A42-A410-55BEDD2DCFE8}"/>
              </a:ext>
            </a:extLst>
          </p:cNvPr>
          <p:cNvCxnSpPr>
            <a:cxnSpLocks/>
          </p:cNvCxnSpPr>
          <p:nvPr/>
        </p:nvCxnSpPr>
        <p:spPr>
          <a:xfrm>
            <a:off x="3935894" y="2004091"/>
            <a:ext cx="3644348" cy="12145"/>
          </a:xfrm>
          <a:prstGeom prst="straightConnector1">
            <a:avLst/>
          </a:prstGeom>
          <a:ln w="508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FCD1E6-9030-4B4B-B61C-5D256DDA96D6}"/>
              </a:ext>
            </a:extLst>
          </p:cNvPr>
          <p:cNvSpPr txBox="1"/>
          <p:nvPr/>
        </p:nvSpPr>
        <p:spPr>
          <a:xfrm>
            <a:off x="2345015" y="3128012"/>
            <a:ext cx="31817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Transfer knowledge from the AWS developers to </a:t>
            </a:r>
            <a:r>
              <a:rPr lang="en-US" sz="2000" dirty="0" err="1"/>
              <a:t>Weissbeerger</a:t>
            </a:r>
            <a:r>
              <a:rPr lang="en-US" sz="2000" dirty="0"/>
              <a:t> developers so they are able to continue work to take the prototype to production.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FBDE5B-F069-0B4A-ABF2-F2E353203B14}"/>
              </a:ext>
            </a:extLst>
          </p:cNvPr>
          <p:cNvSpPr txBox="1"/>
          <p:nvPr/>
        </p:nvSpPr>
        <p:spPr>
          <a:xfrm>
            <a:off x="6918435" y="3152302"/>
            <a:ext cx="31817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Decide if further feature development or a broader field test makes the most sense going forward.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C578A6-227E-6045-AB9B-F1443F00A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4677" y="1580482"/>
            <a:ext cx="1560362" cy="103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11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8139-659F-D643-BAA0-D6F39B8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to Production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9E38E7-CCA8-854B-AE0D-742821D83B47}"/>
              </a:ext>
            </a:extLst>
          </p:cNvPr>
          <p:cNvSpPr txBox="1"/>
          <p:nvPr/>
        </p:nvSpPr>
        <p:spPr>
          <a:xfrm>
            <a:off x="449052" y="1181386"/>
            <a:ext cx="104040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Improve ML models accuracy by using more data.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Strengthen security posture.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Configure WAF at </a:t>
            </a:r>
            <a:r>
              <a:rPr lang="en-US" dirty="0" err="1"/>
              <a:t>Cloudfront</a:t>
            </a:r>
            <a:r>
              <a:rPr lang="en-US" dirty="0"/>
              <a:t> and consider AWS Shield for DDOS mitigation.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Encrypt data at S3, DynamoDB and other data stores as required.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Implement Authorization both at UI and API layers.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Scale up deployment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Develop CloudFormation for the complete structure.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Global deployment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586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8139-659F-D643-BAA0-D6F39B856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Feedback: New Features?</a:t>
            </a:r>
          </a:p>
        </p:txBody>
      </p:sp>
    </p:spTree>
    <p:extLst>
      <p:ext uri="{BB962C8B-B14F-4D97-AF65-F5344CB8AC3E}">
        <p14:creationId xmlns:p14="http://schemas.microsoft.com/office/powerpoint/2010/main" val="569819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1AF11-AB9B-944C-9FB3-8B66D344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Help?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78D122-3E1A-4F4A-99BD-F31D50DDD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6" y="747650"/>
            <a:ext cx="5080000" cy="2857500"/>
          </a:xfrm>
          <a:prstGeom prst="rect">
            <a:avLst/>
          </a:prstGeom>
        </p:spPr>
      </p:pic>
      <p:pic>
        <p:nvPicPr>
          <p:cNvPr id="6154" name="Picture 10" descr="Image result for site:aws.amazon.com  partner network logo">
            <a:extLst>
              <a:ext uri="{FF2B5EF4-FFF2-40B4-BE49-F238E27FC236}">
                <a16:creationId xmlns:a16="http://schemas.microsoft.com/office/drawing/2014/main" id="{2607A9BB-428B-4E43-92E9-6F98FBC5A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622" y="1822584"/>
            <a:ext cx="2569424" cy="70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75EB6C-4ACA-2740-BE7C-C216221761D8}"/>
              </a:ext>
            </a:extLst>
          </p:cNvPr>
          <p:cNvCxnSpPr/>
          <p:nvPr/>
        </p:nvCxnSpPr>
        <p:spPr>
          <a:xfrm>
            <a:off x="6003232" y="1638382"/>
            <a:ext cx="0" cy="4179323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713E1B-8CFD-914F-B9B6-3756DF15F40C}"/>
              </a:ext>
            </a:extLst>
          </p:cNvPr>
          <p:cNvSpPr txBox="1"/>
          <p:nvPr/>
        </p:nvSpPr>
        <p:spPr>
          <a:xfrm>
            <a:off x="909981" y="2943430"/>
            <a:ext cx="34720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AWS professional services long-term consulting services to help with any AWS project.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AF09C1-CB26-4448-9C03-ACA0578E6456}"/>
              </a:ext>
            </a:extLst>
          </p:cNvPr>
          <p:cNvSpPr txBox="1"/>
          <p:nvPr/>
        </p:nvSpPr>
        <p:spPr>
          <a:xfrm>
            <a:off x="580215" y="4524891"/>
            <a:ext cx="496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aws.amazon.com</a:t>
            </a:r>
            <a:r>
              <a:rPr lang="en-US" dirty="0">
                <a:hlinkClick r:id="rId4"/>
              </a:rPr>
              <a:t>/professional-services/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45F0C-DD2B-4144-8F79-AE61A4BAB6C7}"/>
              </a:ext>
            </a:extLst>
          </p:cNvPr>
          <p:cNvSpPr txBox="1"/>
          <p:nvPr/>
        </p:nvSpPr>
        <p:spPr>
          <a:xfrm>
            <a:off x="6604710" y="2943429"/>
            <a:ext cx="41295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AWS certifies specialist partners ensuring they’re well qualified to help with any AWS project.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519C66-F2A9-FA4D-BDD2-8FBE27C252EA}"/>
              </a:ext>
            </a:extLst>
          </p:cNvPr>
          <p:cNvSpPr txBox="1"/>
          <p:nvPr/>
        </p:nvSpPr>
        <p:spPr>
          <a:xfrm>
            <a:off x="6845908" y="4524891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</a:t>
            </a:r>
            <a:r>
              <a:rPr lang="en-US" dirty="0" err="1">
                <a:hlinkClick r:id="rId5"/>
              </a:rPr>
              <a:t>aws.amazon.com</a:t>
            </a:r>
            <a:r>
              <a:rPr lang="en-US" dirty="0">
                <a:hlinkClick r:id="rId5"/>
              </a:rPr>
              <a:t>/partners/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222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541D021-C1FC-C941-B5D0-EB44466EDA1A}"/>
              </a:ext>
            </a:extLst>
          </p:cNvPr>
          <p:cNvGrpSpPr/>
          <p:nvPr/>
        </p:nvGrpSpPr>
        <p:grpSpPr>
          <a:xfrm>
            <a:off x="4123964" y="962759"/>
            <a:ext cx="6892380" cy="5568670"/>
            <a:chOff x="7004050" y="3978275"/>
            <a:chExt cx="1765300" cy="1765300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473ADEB-0D63-8A4D-A233-1D01C4D05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04050" y="3978275"/>
              <a:ext cx="132220" cy="152923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6C5806-D83C-DF4D-82E4-A883A85B9C40}"/>
                </a:ext>
              </a:extLst>
            </p:cNvPr>
            <p:cNvSpPr/>
            <p:nvPr/>
          </p:nvSpPr>
          <p:spPr>
            <a:xfrm>
              <a:off x="7004050" y="3978275"/>
              <a:ext cx="1765300" cy="1765300"/>
            </a:xfrm>
            <a:prstGeom prst="rect">
              <a:avLst/>
            </a:prstGeom>
            <a:noFill/>
            <a:ln w="12700">
              <a:solidFill>
                <a:srgbClr val="AAB7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r>
                <a:rPr lang="en-US" sz="1200" dirty="0">
                  <a:solidFill>
                    <a:schemeClr val="tx1"/>
                  </a:solidFill>
                </a:rPr>
                <a:t>     AWS Cloud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7FAAAB-74FB-1B4E-A468-913B82298908}"/>
              </a:ext>
            </a:extLst>
          </p:cNvPr>
          <p:cNvGrpSpPr/>
          <p:nvPr/>
        </p:nvGrpSpPr>
        <p:grpSpPr>
          <a:xfrm flipH="1">
            <a:off x="6715090" y="1538760"/>
            <a:ext cx="915342" cy="700026"/>
            <a:chOff x="6683817" y="1917822"/>
            <a:chExt cx="1108944" cy="8977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51BA2FD-07C6-0B4B-BFF6-8E04EBAAF3C5}"/>
                </a:ext>
              </a:extLst>
            </p:cNvPr>
            <p:cNvSpPr txBox="1"/>
            <p:nvPr/>
          </p:nvSpPr>
          <p:spPr>
            <a:xfrm>
              <a:off x="6683817" y="2541221"/>
              <a:ext cx="1108944" cy="2743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dirty="0"/>
                <a:t>Lambda</a:t>
              </a: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D894659F-8BF5-564E-9B9A-F10A8409B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75055" y="1917822"/>
              <a:ext cx="548640" cy="548640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E966DB5-D1AB-CE4E-B820-81AE345FBCB2}"/>
              </a:ext>
            </a:extLst>
          </p:cNvPr>
          <p:cNvGrpSpPr/>
          <p:nvPr/>
        </p:nvGrpSpPr>
        <p:grpSpPr>
          <a:xfrm>
            <a:off x="4884406" y="3900106"/>
            <a:ext cx="952960" cy="460635"/>
            <a:chOff x="-407029" y="1202687"/>
            <a:chExt cx="2017524" cy="1081593"/>
          </a:xfrm>
        </p:grpSpPr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62F56B75-9DC1-264D-A964-E76F86998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0418" y="1202687"/>
              <a:ext cx="682632" cy="682632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09599C62-0C0A-BD41-B41B-70FD1293D7B9}"/>
                </a:ext>
              </a:extLst>
            </p:cNvPr>
            <p:cNvSpPr txBox="1"/>
            <p:nvPr/>
          </p:nvSpPr>
          <p:spPr>
            <a:xfrm>
              <a:off x="-407029" y="1908251"/>
              <a:ext cx="2017524" cy="376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232F3E"/>
                  </a:solidFill>
                </a:rPr>
                <a:t>Website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F2F765A-DBDF-AF4E-BC7A-2C52796652E3}"/>
              </a:ext>
            </a:extLst>
          </p:cNvPr>
          <p:cNvGrpSpPr/>
          <p:nvPr/>
        </p:nvGrpSpPr>
        <p:grpSpPr>
          <a:xfrm>
            <a:off x="4961840" y="1556568"/>
            <a:ext cx="823084" cy="798662"/>
            <a:chOff x="1" y="1142092"/>
            <a:chExt cx="1203468" cy="1309005"/>
          </a:xfrm>
        </p:grpSpPr>
        <p:pic>
          <p:nvPicPr>
            <p:cNvPr id="77" name="Graphic 76">
              <a:extLst>
                <a:ext uri="{FF2B5EF4-FFF2-40B4-BE49-F238E27FC236}">
                  <a16:creationId xmlns:a16="http://schemas.microsoft.com/office/drawing/2014/main" id="{D6C4D27E-E2DA-1644-9D09-DAF806633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1193" y="1142092"/>
              <a:ext cx="701082" cy="701082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44E1186-64C8-F04E-B180-EEB27BFFA821}"/>
                </a:ext>
              </a:extLst>
            </p:cNvPr>
            <p:cNvSpPr txBox="1"/>
            <p:nvPr/>
          </p:nvSpPr>
          <p:spPr>
            <a:xfrm>
              <a:off x="1" y="1896208"/>
              <a:ext cx="1203468" cy="554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232F3E"/>
                  </a:solidFill>
                </a:rPr>
                <a:t>Amazon</a:t>
              </a:r>
            </a:p>
            <a:p>
              <a:pPr algn="ctr"/>
              <a:r>
                <a:rPr lang="en-US" sz="800" dirty="0">
                  <a:solidFill>
                    <a:srgbClr val="232F3E"/>
                  </a:solidFill>
                </a:rPr>
                <a:t>API Gateway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8FACF5A-9893-A345-9BDA-12E04F43CEBD}"/>
              </a:ext>
            </a:extLst>
          </p:cNvPr>
          <p:cNvGrpSpPr/>
          <p:nvPr/>
        </p:nvGrpSpPr>
        <p:grpSpPr>
          <a:xfrm>
            <a:off x="9671716" y="1358070"/>
            <a:ext cx="976439" cy="950711"/>
            <a:chOff x="1" y="1132618"/>
            <a:chExt cx="1203468" cy="1318475"/>
          </a:xfrm>
        </p:grpSpPr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02286371-E01C-114C-B754-6D0D66BE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1193" y="1132618"/>
              <a:ext cx="701082" cy="720031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557BB065-6A86-704D-A496-C6D1BB499062}"/>
                </a:ext>
              </a:extLst>
            </p:cNvPr>
            <p:cNvSpPr txBox="1"/>
            <p:nvPr/>
          </p:nvSpPr>
          <p:spPr>
            <a:xfrm>
              <a:off x="1" y="1896208"/>
              <a:ext cx="1203468" cy="55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232F3E"/>
                  </a:solidFill>
                </a:rPr>
                <a:t>Amazon </a:t>
              </a:r>
              <a:r>
                <a:rPr lang="en-US" sz="1000" dirty="0" err="1">
                  <a:solidFill>
                    <a:srgbClr val="232F3E"/>
                  </a:solidFill>
                </a:rPr>
                <a:t>SageMaker</a:t>
              </a:r>
              <a:endParaRPr lang="en-US" sz="1000" dirty="0">
                <a:solidFill>
                  <a:srgbClr val="232F3E"/>
                </a:solidFill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1D7EFBC-A8AB-E041-A3E9-841AC87077B2}"/>
              </a:ext>
            </a:extLst>
          </p:cNvPr>
          <p:cNvGrpSpPr/>
          <p:nvPr/>
        </p:nvGrpSpPr>
        <p:grpSpPr>
          <a:xfrm>
            <a:off x="4117382" y="2412152"/>
            <a:ext cx="705622" cy="652497"/>
            <a:chOff x="-1" y="1142092"/>
            <a:chExt cx="1203468" cy="1336983"/>
          </a:xfrm>
        </p:grpSpPr>
        <p:pic>
          <p:nvPicPr>
            <p:cNvPr id="83" name="Graphic 82">
              <a:extLst>
                <a:ext uri="{FF2B5EF4-FFF2-40B4-BE49-F238E27FC236}">
                  <a16:creationId xmlns:a16="http://schemas.microsoft.com/office/drawing/2014/main" id="{D7AEB46B-B5EC-F547-8787-36B384FF7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51193" y="1142092"/>
              <a:ext cx="701082" cy="701082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526F494-49AB-044E-8ACC-00F1EC88FDF1}"/>
                </a:ext>
              </a:extLst>
            </p:cNvPr>
            <p:cNvSpPr txBox="1"/>
            <p:nvPr/>
          </p:nvSpPr>
          <p:spPr>
            <a:xfrm>
              <a:off x="-1" y="1785369"/>
              <a:ext cx="1203468" cy="693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232F3E"/>
                  </a:solidFill>
                </a:rPr>
                <a:t>Amazon Cognito</a:t>
              </a:r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D1C95A0-166F-F443-8DAB-1DF708C36032}"/>
              </a:ext>
            </a:extLst>
          </p:cNvPr>
          <p:cNvCxnSpPr>
            <a:cxnSpLocks/>
          </p:cNvCxnSpPr>
          <p:nvPr/>
        </p:nvCxnSpPr>
        <p:spPr>
          <a:xfrm>
            <a:off x="1908313" y="4045467"/>
            <a:ext cx="2819942" cy="148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Graphic 95">
            <a:extLst>
              <a:ext uri="{FF2B5EF4-FFF2-40B4-BE49-F238E27FC236}">
                <a16:creationId xmlns:a16="http://schemas.microsoft.com/office/drawing/2014/main" id="{2524B7F8-68E1-C24E-AD87-B07C151B31C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0261" y="3595739"/>
            <a:ext cx="996145" cy="996145"/>
          </a:xfrm>
          <a:prstGeom prst="rect">
            <a:avLst/>
          </a:prstGeom>
        </p:spPr>
      </p:pic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52B5E9A-EAAE-984C-BE7A-3F8789DB19CC}"/>
              </a:ext>
            </a:extLst>
          </p:cNvPr>
          <p:cNvCxnSpPr>
            <a:cxnSpLocks/>
          </p:cNvCxnSpPr>
          <p:nvPr/>
        </p:nvCxnSpPr>
        <p:spPr>
          <a:xfrm>
            <a:off x="4607851" y="3084471"/>
            <a:ext cx="525786" cy="7011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82ABA2D-15BD-414E-8676-C0C9D75A29A9}"/>
              </a:ext>
            </a:extLst>
          </p:cNvPr>
          <p:cNvCxnSpPr>
            <a:cxnSpLocks/>
          </p:cNvCxnSpPr>
          <p:nvPr/>
        </p:nvCxnSpPr>
        <p:spPr>
          <a:xfrm>
            <a:off x="5892187" y="1881347"/>
            <a:ext cx="92515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601AF44A-FCE0-2B42-9DCA-C3020816D2A4}"/>
              </a:ext>
            </a:extLst>
          </p:cNvPr>
          <p:cNvGrpSpPr/>
          <p:nvPr/>
        </p:nvGrpSpPr>
        <p:grpSpPr>
          <a:xfrm>
            <a:off x="6479884" y="3424156"/>
            <a:ext cx="896914" cy="708157"/>
            <a:chOff x="-237894" y="936981"/>
            <a:chExt cx="1557408" cy="2145993"/>
          </a:xfrm>
        </p:grpSpPr>
        <p:pic>
          <p:nvPicPr>
            <p:cNvPr id="127" name="Graphic 126">
              <a:extLst>
                <a:ext uri="{FF2B5EF4-FFF2-40B4-BE49-F238E27FC236}">
                  <a16:creationId xmlns:a16="http://schemas.microsoft.com/office/drawing/2014/main" id="{3FFB8452-F8F2-ED4D-A205-64A217615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19963" y="936981"/>
              <a:ext cx="763543" cy="1122588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8C4567E0-7DAF-A040-B718-D11822296E8B}"/>
                </a:ext>
              </a:extLst>
            </p:cNvPr>
            <p:cNvSpPr txBox="1"/>
            <p:nvPr/>
          </p:nvSpPr>
          <p:spPr>
            <a:xfrm>
              <a:off x="-237894" y="2057023"/>
              <a:ext cx="1557408" cy="1025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232F3E"/>
                  </a:solidFill>
                </a:rPr>
                <a:t>Amazon DynamoDB</a:t>
              </a:r>
            </a:p>
          </p:txBody>
        </p:sp>
      </p:grpSp>
      <p:sp>
        <p:nvSpPr>
          <p:cNvPr id="129" name="Title 1">
            <a:extLst>
              <a:ext uri="{FF2B5EF4-FFF2-40B4-BE49-F238E27FC236}">
                <a16:creationId xmlns:a16="http://schemas.microsoft.com/office/drawing/2014/main" id="{A50AB4AA-78A1-B94B-84B3-E7044B7B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150" y="-3992"/>
            <a:ext cx="10940405" cy="727655"/>
          </a:xfrm>
        </p:spPr>
        <p:txBody>
          <a:bodyPr/>
          <a:lstStyle/>
          <a:p>
            <a:r>
              <a:rPr lang="en-US" dirty="0"/>
              <a:t>Application Architecture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DCBA611-A03F-9346-BD79-AFF51321036C}"/>
              </a:ext>
            </a:extLst>
          </p:cNvPr>
          <p:cNvGrpSpPr/>
          <p:nvPr/>
        </p:nvGrpSpPr>
        <p:grpSpPr>
          <a:xfrm>
            <a:off x="5836648" y="2412152"/>
            <a:ext cx="1058534" cy="749959"/>
            <a:chOff x="-407029" y="1202687"/>
            <a:chExt cx="2017524" cy="1204549"/>
          </a:xfrm>
        </p:grpSpPr>
        <p:pic>
          <p:nvPicPr>
            <p:cNvPr id="45" name="Graphic 44">
              <a:extLst>
                <a:ext uri="{FF2B5EF4-FFF2-40B4-BE49-F238E27FC236}">
                  <a16:creationId xmlns:a16="http://schemas.microsoft.com/office/drawing/2014/main" id="{C69E42F0-436A-F74E-8177-16ED8896A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0418" y="1202687"/>
              <a:ext cx="682632" cy="68263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FB6021F-85B9-F241-892B-42F28EAFCA28}"/>
                </a:ext>
              </a:extLst>
            </p:cNvPr>
            <p:cNvSpPr txBox="1"/>
            <p:nvPr/>
          </p:nvSpPr>
          <p:spPr>
            <a:xfrm>
              <a:off x="-407029" y="1908252"/>
              <a:ext cx="2017524" cy="49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232F3E"/>
                  </a:solidFill>
                </a:rPr>
                <a:t>S3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5A5F82F-B8A3-8647-94EE-CD9FD22A121F}"/>
              </a:ext>
            </a:extLst>
          </p:cNvPr>
          <p:cNvGrpSpPr/>
          <p:nvPr/>
        </p:nvGrpSpPr>
        <p:grpSpPr>
          <a:xfrm>
            <a:off x="5995916" y="4549672"/>
            <a:ext cx="953650" cy="594378"/>
            <a:chOff x="-407029" y="1202687"/>
            <a:chExt cx="2017524" cy="1204549"/>
          </a:xfrm>
        </p:grpSpPr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9D6B3784-BB78-B04B-A731-19758FD5E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0418" y="1202687"/>
              <a:ext cx="682632" cy="682632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2DC214D-7ADC-8B4A-A2FE-7C317CE1DAB6}"/>
                </a:ext>
              </a:extLst>
            </p:cNvPr>
            <p:cNvSpPr txBox="1"/>
            <p:nvPr/>
          </p:nvSpPr>
          <p:spPr>
            <a:xfrm>
              <a:off x="-407029" y="1908252"/>
              <a:ext cx="2017524" cy="4989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232F3E"/>
                  </a:solidFill>
                </a:rPr>
                <a:t>S3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EFD69-BDB6-0342-9CA1-DE0825FFFC9A}"/>
              </a:ext>
            </a:extLst>
          </p:cNvPr>
          <p:cNvCxnSpPr>
            <a:cxnSpLocks/>
          </p:cNvCxnSpPr>
          <p:nvPr/>
        </p:nvCxnSpPr>
        <p:spPr>
          <a:xfrm flipV="1">
            <a:off x="5522454" y="3024200"/>
            <a:ext cx="573223" cy="72214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2212A8E-2516-014E-887C-5BC361E38CAC}"/>
              </a:ext>
            </a:extLst>
          </p:cNvPr>
          <p:cNvCxnSpPr>
            <a:cxnSpLocks/>
          </p:cNvCxnSpPr>
          <p:nvPr/>
        </p:nvCxnSpPr>
        <p:spPr>
          <a:xfrm>
            <a:off x="5522104" y="4472881"/>
            <a:ext cx="573573" cy="32046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6EB432F-EF4E-FF4C-92B9-A7D925CA3DF4}"/>
              </a:ext>
            </a:extLst>
          </p:cNvPr>
          <p:cNvGrpSpPr/>
          <p:nvPr/>
        </p:nvGrpSpPr>
        <p:grpSpPr>
          <a:xfrm flipH="1">
            <a:off x="7271447" y="4486015"/>
            <a:ext cx="915342" cy="700026"/>
            <a:chOff x="6683817" y="1917822"/>
            <a:chExt cx="1108944" cy="89772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4BDAD43-812B-4B42-98B7-CA82C20C529B}"/>
                </a:ext>
              </a:extLst>
            </p:cNvPr>
            <p:cNvSpPr txBox="1"/>
            <p:nvPr/>
          </p:nvSpPr>
          <p:spPr>
            <a:xfrm>
              <a:off x="6683817" y="2541221"/>
              <a:ext cx="1108944" cy="2743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dirty="0"/>
                <a:t>Lambda</a:t>
              </a:r>
            </a:p>
          </p:txBody>
        </p:sp>
        <p:pic>
          <p:nvPicPr>
            <p:cNvPr id="85" name="Graphic 84">
              <a:extLst>
                <a:ext uri="{FF2B5EF4-FFF2-40B4-BE49-F238E27FC236}">
                  <a16:creationId xmlns:a16="http://schemas.microsoft.com/office/drawing/2014/main" id="{B792AF9B-3C69-AF42-99A7-1E0B45751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75055" y="1917822"/>
              <a:ext cx="548640" cy="548640"/>
            </a:xfrm>
            <a:prstGeom prst="rect">
              <a:avLst/>
            </a:prstGeom>
          </p:spPr>
        </p:pic>
      </p:grp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62DF86B-D607-EB42-B8BB-E2FD48567C02}"/>
              </a:ext>
            </a:extLst>
          </p:cNvPr>
          <p:cNvCxnSpPr>
            <a:cxnSpLocks/>
          </p:cNvCxnSpPr>
          <p:nvPr/>
        </p:nvCxnSpPr>
        <p:spPr>
          <a:xfrm>
            <a:off x="6739920" y="4707594"/>
            <a:ext cx="59902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F988F3A-0FFC-9944-BF7D-F8B674DFEBFA}"/>
              </a:ext>
            </a:extLst>
          </p:cNvPr>
          <p:cNvSpPr txBox="1"/>
          <p:nvPr/>
        </p:nvSpPr>
        <p:spPr>
          <a:xfrm>
            <a:off x="6782647" y="4828455"/>
            <a:ext cx="635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/>
              <a:t>Batch Upload of Training Images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C361C81-C1F6-B148-9F34-3EB2ECDE67C4}"/>
              </a:ext>
            </a:extLst>
          </p:cNvPr>
          <p:cNvCxnSpPr>
            <a:cxnSpLocks/>
          </p:cNvCxnSpPr>
          <p:nvPr/>
        </p:nvCxnSpPr>
        <p:spPr>
          <a:xfrm flipH="1">
            <a:off x="7338948" y="3120254"/>
            <a:ext cx="308458" cy="489123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33B8898-E8B4-8642-9C76-34277A74EA39}"/>
              </a:ext>
            </a:extLst>
          </p:cNvPr>
          <p:cNvCxnSpPr>
            <a:cxnSpLocks/>
            <a:endCxn id="128" idx="3"/>
          </p:cNvCxnSpPr>
          <p:nvPr/>
        </p:nvCxnSpPr>
        <p:spPr>
          <a:xfrm flipH="1" flipV="1">
            <a:off x="7376798" y="3963036"/>
            <a:ext cx="300950" cy="44189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09E38415-E382-644D-B9EB-2D52184168C5}"/>
              </a:ext>
            </a:extLst>
          </p:cNvPr>
          <p:cNvCxnSpPr>
            <a:cxnSpLocks/>
          </p:cNvCxnSpPr>
          <p:nvPr/>
        </p:nvCxnSpPr>
        <p:spPr>
          <a:xfrm>
            <a:off x="1749159" y="4651050"/>
            <a:ext cx="3071244" cy="89687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D55BBF2-229E-724D-A0D4-E7881B3C5EC1}"/>
              </a:ext>
            </a:extLst>
          </p:cNvPr>
          <p:cNvGrpSpPr/>
          <p:nvPr/>
        </p:nvGrpSpPr>
        <p:grpSpPr>
          <a:xfrm>
            <a:off x="6090341" y="5421048"/>
            <a:ext cx="855722" cy="783133"/>
            <a:chOff x="1" y="1113158"/>
            <a:chExt cx="1203468" cy="1327716"/>
          </a:xfrm>
        </p:grpSpPr>
        <p:pic>
          <p:nvPicPr>
            <p:cNvPr id="94" name="Graphic 93">
              <a:extLst>
                <a:ext uri="{FF2B5EF4-FFF2-40B4-BE49-F238E27FC236}">
                  <a16:creationId xmlns:a16="http://schemas.microsoft.com/office/drawing/2014/main" id="{5DDE49E3-FA7E-2B42-9C10-1282D478B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22259" y="1113158"/>
              <a:ext cx="758952" cy="758952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09DD9BB-3497-B142-B8FE-258073233514}"/>
                </a:ext>
              </a:extLst>
            </p:cNvPr>
            <p:cNvSpPr txBox="1"/>
            <p:nvPr/>
          </p:nvSpPr>
          <p:spPr>
            <a:xfrm>
              <a:off x="1" y="1896208"/>
              <a:ext cx="1203468" cy="54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solidFill>
                    <a:srgbClr val="232F3E"/>
                  </a:solidFill>
                </a:rPr>
                <a:t>AWS Step Functions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47DF46E-69A4-0C46-B768-C0569E96D3EB}"/>
              </a:ext>
            </a:extLst>
          </p:cNvPr>
          <p:cNvCxnSpPr>
            <a:cxnSpLocks/>
          </p:cNvCxnSpPr>
          <p:nvPr/>
        </p:nvCxnSpPr>
        <p:spPr>
          <a:xfrm>
            <a:off x="6895182" y="5772605"/>
            <a:ext cx="3364245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34D0B5A-8D5E-2E4D-AEC3-3096CF80CF6F}"/>
              </a:ext>
            </a:extLst>
          </p:cNvPr>
          <p:cNvCxnSpPr>
            <a:cxnSpLocks/>
          </p:cNvCxnSpPr>
          <p:nvPr/>
        </p:nvCxnSpPr>
        <p:spPr>
          <a:xfrm flipV="1">
            <a:off x="10242072" y="2421117"/>
            <a:ext cx="0" cy="3345391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B7804CB0-07A3-F04A-8934-EA9E9DAF0DB4}"/>
              </a:ext>
            </a:extLst>
          </p:cNvPr>
          <p:cNvGrpSpPr/>
          <p:nvPr/>
        </p:nvGrpSpPr>
        <p:grpSpPr>
          <a:xfrm>
            <a:off x="8157982" y="3516087"/>
            <a:ext cx="781612" cy="640097"/>
            <a:chOff x="3501606" y="3721402"/>
            <a:chExt cx="643781" cy="899223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6B841FB-B5CC-F841-BA42-F0A73CCDE2E9}"/>
                </a:ext>
              </a:extLst>
            </p:cNvPr>
            <p:cNvSpPr txBox="1"/>
            <p:nvPr/>
          </p:nvSpPr>
          <p:spPr>
            <a:xfrm>
              <a:off x="3501606" y="4346305"/>
              <a:ext cx="643781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900" dirty="0"/>
                <a:t>Parameter store</a:t>
              </a:r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E174FE64-5E03-9E41-8E96-7D863457B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95265" y="3721402"/>
              <a:ext cx="411401" cy="548640"/>
            </a:xfrm>
            <a:prstGeom prst="rect">
              <a:avLst/>
            </a:prstGeom>
          </p:spPr>
        </p:pic>
      </p:grp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ECDCF29-46F6-D344-AED8-8BE22399C6F4}"/>
              </a:ext>
            </a:extLst>
          </p:cNvPr>
          <p:cNvCxnSpPr>
            <a:cxnSpLocks/>
          </p:cNvCxnSpPr>
          <p:nvPr/>
        </p:nvCxnSpPr>
        <p:spPr>
          <a:xfrm>
            <a:off x="7871348" y="3120254"/>
            <a:ext cx="245064" cy="481318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33497F0A-F2A0-044A-AD4C-A3ACA2245884}"/>
              </a:ext>
            </a:extLst>
          </p:cNvPr>
          <p:cNvCxnSpPr>
            <a:cxnSpLocks/>
            <a:endCxn id="104" idx="1"/>
          </p:cNvCxnSpPr>
          <p:nvPr/>
        </p:nvCxnSpPr>
        <p:spPr>
          <a:xfrm flipV="1">
            <a:off x="7874986" y="4058549"/>
            <a:ext cx="282996" cy="35486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FC8BD58-BF51-FE49-9529-1C0CBB7E2EE1}"/>
              </a:ext>
            </a:extLst>
          </p:cNvPr>
          <p:cNvSpPr txBox="1"/>
          <p:nvPr/>
        </p:nvSpPr>
        <p:spPr>
          <a:xfrm>
            <a:off x="8148383" y="5499730"/>
            <a:ext cx="21057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Onboard new Cities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5290650-7642-CD4F-9684-D5F14B546DF1}"/>
              </a:ext>
            </a:extLst>
          </p:cNvPr>
          <p:cNvCxnSpPr>
            <a:cxnSpLocks/>
          </p:cNvCxnSpPr>
          <p:nvPr/>
        </p:nvCxnSpPr>
        <p:spPr>
          <a:xfrm flipV="1">
            <a:off x="1730405" y="1829219"/>
            <a:ext cx="3167762" cy="172053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F120F805-1745-2D4D-91D4-ADB6EA10966F}"/>
              </a:ext>
            </a:extLst>
          </p:cNvPr>
          <p:cNvGrpSpPr/>
          <p:nvPr/>
        </p:nvGrpSpPr>
        <p:grpSpPr>
          <a:xfrm>
            <a:off x="4794790" y="5519881"/>
            <a:ext cx="823084" cy="798662"/>
            <a:chOff x="1" y="1142092"/>
            <a:chExt cx="1203468" cy="1309005"/>
          </a:xfrm>
        </p:grpSpPr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A49EBD2D-24E4-2440-882C-83C52C1FE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51193" y="1142092"/>
              <a:ext cx="701082" cy="701082"/>
            </a:xfrm>
            <a:prstGeom prst="rect">
              <a:avLst/>
            </a:prstGeom>
          </p:spPr>
        </p:pic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BBDEFA2-105B-5A43-A62C-44AE42F7FC27}"/>
                </a:ext>
              </a:extLst>
            </p:cNvPr>
            <p:cNvSpPr txBox="1"/>
            <p:nvPr/>
          </p:nvSpPr>
          <p:spPr>
            <a:xfrm>
              <a:off x="1" y="1896208"/>
              <a:ext cx="1203468" cy="554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232F3E"/>
                  </a:solidFill>
                </a:rPr>
                <a:t>Amazon</a:t>
              </a:r>
            </a:p>
            <a:p>
              <a:pPr algn="ctr"/>
              <a:r>
                <a:rPr lang="en-US" sz="800" dirty="0">
                  <a:solidFill>
                    <a:srgbClr val="232F3E"/>
                  </a:solidFill>
                </a:rPr>
                <a:t>API Gateway</a:t>
              </a:r>
            </a:p>
          </p:txBody>
        </p:sp>
      </p:grp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2C2B58A-B0B5-664F-9B2C-773988B3D36C}"/>
              </a:ext>
            </a:extLst>
          </p:cNvPr>
          <p:cNvCxnSpPr>
            <a:cxnSpLocks/>
          </p:cNvCxnSpPr>
          <p:nvPr/>
        </p:nvCxnSpPr>
        <p:spPr>
          <a:xfrm flipV="1">
            <a:off x="5601020" y="5683846"/>
            <a:ext cx="546894" cy="228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61634C2C-9852-CC45-A58C-DFC6D3CD6EF0}"/>
              </a:ext>
            </a:extLst>
          </p:cNvPr>
          <p:cNvCxnSpPr>
            <a:cxnSpLocks/>
          </p:cNvCxnSpPr>
          <p:nvPr/>
        </p:nvCxnSpPr>
        <p:spPr>
          <a:xfrm flipH="1">
            <a:off x="6973859" y="2238786"/>
            <a:ext cx="30419" cy="1069933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9662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BE3E-7652-9A4D-8727-AE84AE000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Approaches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0E548C-2C38-024B-848C-6D1E7EEDA396}"/>
              </a:ext>
            </a:extLst>
          </p:cNvPr>
          <p:cNvSpPr txBox="1"/>
          <p:nvPr/>
        </p:nvSpPr>
        <p:spPr>
          <a:xfrm>
            <a:off x="1123422" y="1308304"/>
            <a:ext cx="1010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First approach:  Recurrent Neural Networks (RNN).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BEDE49-4836-5F43-92E3-E2EBA04212A8}"/>
              </a:ext>
            </a:extLst>
          </p:cNvPr>
          <p:cNvSpPr txBox="1"/>
          <p:nvPr/>
        </p:nvSpPr>
        <p:spPr>
          <a:xfrm>
            <a:off x="1123422" y="2804466"/>
            <a:ext cx="1010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Second approach: Regression Methods.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1F0080-9771-EB4D-8482-7020AE09A784}"/>
              </a:ext>
            </a:extLst>
          </p:cNvPr>
          <p:cNvSpPr txBox="1"/>
          <p:nvPr/>
        </p:nvSpPr>
        <p:spPr>
          <a:xfrm>
            <a:off x="1123422" y="4300628"/>
            <a:ext cx="1010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Third approach: Genetic Algorithm.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590B8-7874-1947-979E-4A81BDEA2837}"/>
              </a:ext>
            </a:extLst>
          </p:cNvPr>
          <p:cNvSpPr txBox="1"/>
          <p:nvPr/>
        </p:nvSpPr>
        <p:spPr>
          <a:xfrm>
            <a:off x="1123422" y="1726043"/>
            <a:ext cx="1010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Used to perform temporal projections if data is clearly tagged with dates.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9D6D0-928C-2541-86CA-1ABF61671E9C}"/>
              </a:ext>
            </a:extLst>
          </p:cNvPr>
          <p:cNvSpPr txBox="1"/>
          <p:nvPr/>
        </p:nvSpPr>
        <p:spPr>
          <a:xfrm>
            <a:off x="1123422" y="3266131"/>
            <a:ext cx="10103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Alternative if RNN is not working and there are other features available (weather, events </a:t>
            </a:r>
            <a:r>
              <a:rPr lang="en-US" sz="2000" dirty="0" err="1"/>
              <a:t>etc</a:t>
            </a:r>
            <a:r>
              <a:rPr lang="en-US" sz="2000" dirty="0"/>
              <a:t>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65E450-BDEF-B34F-8ADD-CE683DA403A4}"/>
              </a:ext>
            </a:extLst>
          </p:cNvPr>
          <p:cNvSpPr txBox="1"/>
          <p:nvPr/>
        </p:nvSpPr>
        <p:spPr>
          <a:xfrm>
            <a:off x="1123422" y="4762293"/>
            <a:ext cx="10103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Alternative if first and second approach are not working and there are other features available (weather, events </a:t>
            </a:r>
            <a:r>
              <a:rPr lang="en-US" sz="2000" dirty="0" err="1"/>
              <a:t>etc</a:t>
            </a:r>
            <a:r>
              <a:rPr lang="en-US" sz="2000" dirty="0"/>
              <a:t>).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014606-97AF-8A4C-97AD-6D150F670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94" y="1264384"/>
            <a:ext cx="714662" cy="10111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E1A9D7-1F95-7847-BA1B-C34CB27B0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94" y="2760546"/>
            <a:ext cx="714662" cy="10111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F05583-CA04-2A43-9E6D-AAB63AAB0BA8}"/>
              </a:ext>
            </a:extLst>
          </p:cNvPr>
          <p:cNvSpPr txBox="1"/>
          <p:nvPr/>
        </p:nvSpPr>
        <p:spPr>
          <a:xfrm>
            <a:off x="363777" y="4106398"/>
            <a:ext cx="1063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0000"/>
                </a:solidFill>
              </a:rPr>
              <a:t>x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9C96AB5-F911-C041-BE95-63457DEDF953}"/>
              </a:ext>
            </a:extLst>
          </p:cNvPr>
          <p:cNvSpPr/>
          <p:nvPr/>
        </p:nvSpPr>
        <p:spPr>
          <a:xfrm>
            <a:off x="308817" y="4339657"/>
            <a:ext cx="630621" cy="584776"/>
          </a:xfrm>
          <a:prstGeom prst="ellipse">
            <a:avLst/>
          </a:prstGeom>
          <a:noFill/>
          <a:ln w="444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66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5F74-F20E-7F4E-858B-8E48F0309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16998-3DE4-0D49-B9D7-6A4EAC522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Data from 101 bars in Toronto are available from around 2016 to 2019.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Data was aggregated from transaction level to daily.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Data is recorded at different periods of time for each bar.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Number of days that data is recorded for each bar is also different.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There are a lot of gaps in the data (days with missing data) for many bars.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36 bar out of 101 had adequate data for the analysis. </a:t>
            </a:r>
          </a:p>
          <a:p>
            <a:pPr marL="1447775" lvl="1" indent="-457200">
              <a:buFont typeface="Arial" panose="020B0604020202020204" pitchFamily="34" charset="0"/>
              <a:buChar char="•"/>
            </a:pPr>
            <a:r>
              <a:rPr lang="en-US" sz="1467" dirty="0">
                <a:solidFill>
                  <a:schemeClr val="tx1"/>
                </a:solidFill>
              </a:rPr>
              <a:t>Data filtered to 2017/11/01 - 2019/03/04 interval.</a:t>
            </a:r>
          </a:p>
        </p:txBody>
      </p:sp>
    </p:spTree>
    <p:extLst>
      <p:ext uri="{BB962C8B-B14F-4D97-AF65-F5344CB8AC3E}">
        <p14:creationId xmlns:p14="http://schemas.microsoft.com/office/powerpoint/2010/main" val="3035339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72785-11F9-3F44-9F56-9D4421F94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36 Bars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64CBDC-6152-044A-8D5C-127154BC8B7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581912" y="1060704"/>
            <a:ext cx="9025128" cy="51297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E30B7CE-5890-9744-96D7-4B178B272FD9}"/>
              </a:ext>
            </a:extLst>
          </p:cNvPr>
          <p:cNvSpPr/>
          <p:nvPr/>
        </p:nvSpPr>
        <p:spPr>
          <a:xfrm>
            <a:off x="1580606" y="1063784"/>
            <a:ext cx="9022891" cy="512801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E01CAF-6AE5-4449-8C8C-F700F7799A97}"/>
              </a:ext>
            </a:extLst>
          </p:cNvPr>
          <p:cNvSpPr txBox="1"/>
          <p:nvPr/>
        </p:nvSpPr>
        <p:spPr>
          <a:xfrm>
            <a:off x="4506685" y="2991394"/>
            <a:ext cx="12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Toronto</a:t>
            </a:r>
          </a:p>
        </p:txBody>
      </p:sp>
    </p:spTree>
    <p:extLst>
      <p:ext uri="{BB962C8B-B14F-4D97-AF65-F5344CB8AC3E}">
        <p14:creationId xmlns:p14="http://schemas.microsoft.com/office/powerpoint/2010/main" val="109419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5F74-F20E-7F4E-858B-8E48F0309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Sample data for 1 bar after (aggregation)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9ABE0-4A3D-E84A-B37B-041C7574B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16" y="1749048"/>
            <a:ext cx="11879484" cy="33599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7014C4-8EE3-F444-A17B-B03AC517F126}"/>
              </a:ext>
            </a:extLst>
          </p:cNvPr>
          <p:cNvSpPr txBox="1"/>
          <p:nvPr/>
        </p:nvSpPr>
        <p:spPr>
          <a:xfrm rot="16200000">
            <a:off x="-687365" y="2873679"/>
            <a:ext cx="181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Daily Sales ($)</a:t>
            </a:r>
          </a:p>
        </p:txBody>
      </p:sp>
    </p:spTree>
    <p:extLst>
      <p:ext uri="{BB962C8B-B14F-4D97-AF65-F5344CB8AC3E}">
        <p14:creationId xmlns:p14="http://schemas.microsoft.com/office/powerpoint/2010/main" val="7281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15F74-F20E-7F4E-858B-8E48F030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72" y="140186"/>
            <a:ext cx="12261108" cy="727655"/>
          </a:xfrm>
        </p:spPr>
        <p:txBody>
          <a:bodyPr/>
          <a:lstStyle/>
          <a:p>
            <a:r>
              <a:rPr lang="en-US" sz="4000" dirty="0"/>
              <a:t>First approach:  Recurrent Neural Networks (RNN).  </a:t>
            </a:r>
            <a:br>
              <a:rPr lang="en-US" sz="4000" dirty="0"/>
            </a:b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64B244-6255-AB4A-9A27-20C42C01813C}"/>
              </a:ext>
            </a:extLst>
          </p:cNvPr>
          <p:cNvGrpSpPr/>
          <p:nvPr/>
        </p:nvGrpSpPr>
        <p:grpSpPr>
          <a:xfrm>
            <a:off x="0" y="2839886"/>
            <a:ext cx="12192000" cy="3242160"/>
            <a:chOff x="0" y="1807920"/>
            <a:chExt cx="12192000" cy="32421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A643ECD-D8CA-C248-8FEE-AF3E1EE1C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07920"/>
              <a:ext cx="12192000" cy="32421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562BA6-933D-C046-A9B9-CDE84DC5F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2929" t="3991" r="1410" b="82703"/>
            <a:stretch/>
          </p:blipFill>
          <p:spPr>
            <a:xfrm>
              <a:off x="10794730" y="1907176"/>
              <a:ext cx="1236161" cy="772715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BDA990D-6CF2-B743-A345-375D1CC86839}"/>
              </a:ext>
            </a:extLst>
          </p:cNvPr>
          <p:cNvSpPr txBox="1"/>
          <p:nvPr/>
        </p:nvSpPr>
        <p:spPr>
          <a:xfrm>
            <a:off x="391902" y="1778294"/>
            <a:ext cx="1010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Used ” </a:t>
            </a:r>
            <a:r>
              <a:rPr lang="en-US" sz="2000" dirty="0" err="1"/>
              <a:t>sales_before_tax</a:t>
            </a:r>
            <a:r>
              <a:rPr lang="en-US" sz="2000" dirty="0"/>
              <a:t>” for 36 bars to train an RNN:</a:t>
            </a:r>
          </a:p>
        </p:txBody>
      </p:sp>
    </p:spTree>
    <p:extLst>
      <p:ext uri="{BB962C8B-B14F-4D97-AF65-F5344CB8AC3E}">
        <p14:creationId xmlns:p14="http://schemas.microsoft.com/office/powerpoint/2010/main" val="174460882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Custom 1">
      <a:dk1>
        <a:srgbClr val="474746"/>
      </a:dk1>
      <a:lt1>
        <a:sysClr val="window" lastClr="FFFFFF"/>
      </a:lt1>
      <a:dk2>
        <a:srgbClr val="6D6E6D"/>
      </a:dk2>
      <a:lt2>
        <a:srgbClr val="F8F8F8"/>
      </a:lt2>
      <a:accent1>
        <a:srgbClr val="FCB64C"/>
      </a:accent1>
      <a:accent2>
        <a:srgbClr val="F7A028"/>
      </a:accent2>
      <a:accent3>
        <a:srgbClr val="0C67AE"/>
      </a:accent3>
      <a:accent4>
        <a:srgbClr val="7BC233"/>
      </a:accent4>
      <a:accent5>
        <a:srgbClr val="FDD645"/>
      </a:accent5>
      <a:accent6>
        <a:srgbClr val="999A98"/>
      </a:accent6>
      <a:hlink>
        <a:srgbClr val="686CEA"/>
      </a:hlink>
      <a:folHlink>
        <a:srgbClr val="9F52C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>
            <a:lumMod val="50000"/>
          </a:schemeClr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WS PPT template" id="{82A343B7-D19D-4E6E-9E5D-C6238F1C4303}" vid="{1B8EB16C-F7CF-4AA2-8EB3-83C0A947C65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8156</TotalTime>
  <Words>898</Words>
  <Application>Microsoft Macintosh PowerPoint</Application>
  <PresentationFormat>Widescreen</PresentationFormat>
  <Paragraphs>150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Courier New</vt:lpstr>
      <vt:lpstr>Lucida Console</vt:lpstr>
      <vt:lpstr>DeckTemplate-AWS</vt:lpstr>
      <vt:lpstr>PowerPoint Presentation</vt:lpstr>
      <vt:lpstr>Services/ Resources used</vt:lpstr>
      <vt:lpstr>PowerPoint Presentation</vt:lpstr>
      <vt:lpstr>Application Architecture</vt:lpstr>
      <vt:lpstr>Machine Learning Approaches</vt:lpstr>
      <vt:lpstr>Data status</vt:lpstr>
      <vt:lpstr>36 Bars map</vt:lpstr>
      <vt:lpstr>Sample data for 1 bar after (aggregation)</vt:lpstr>
      <vt:lpstr>First approach:  Recurrent Neural Networks (RNN).   </vt:lpstr>
      <vt:lpstr>Recurrent Neural Networks- Prediction results  </vt:lpstr>
      <vt:lpstr>Recurrent Neural Networks- Prediction results  </vt:lpstr>
      <vt:lpstr>Recurrent Neural Networks- Prediction results  </vt:lpstr>
      <vt:lpstr>Recurrent Neural Networks- Prediction results  </vt:lpstr>
      <vt:lpstr>Second approach:  Regression</vt:lpstr>
      <vt:lpstr>Second approach results</vt:lpstr>
      <vt:lpstr>Second approach results</vt:lpstr>
      <vt:lpstr>Second approach results</vt:lpstr>
      <vt:lpstr>Second approach results</vt:lpstr>
      <vt:lpstr>Comparison of RNN to Regression methods</vt:lpstr>
      <vt:lpstr>New events data added (Maple Leaf games 2018-2019)</vt:lpstr>
      <vt:lpstr>Feature Importance (based on RMS Error)</vt:lpstr>
      <vt:lpstr>Bars Like You (based on RMS Error)</vt:lpstr>
      <vt:lpstr>Bars Like You (based on RMS Error)</vt:lpstr>
      <vt:lpstr>Data Constraints and Recommendations</vt:lpstr>
      <vt:lpstr>Recurrent Neural Networks- Real Future Prediction </vt:lpstr>
      <vt:lpstr>Recurrent Neural Networks- Real Future Prediction </vt:lpstr>
      <vt:lpstr>Regression- Real Future Prediction </vt:lpstr>
      <vt:lpstr>Regression- Real Future Prediction </vt:lpstr>
      <vt:lpstr>What’s Next?</vt:lpstr>
      <vt:lpstr>PowerPoint Presentation</vt:lpstr>
      <vt:lpstr>Path to Production</vt:lpstr>
      <vt:lpstr>Feedback: New Features?</vt:lpstr>
      <vt:lpstr>Need Help?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290</cp:revision>
  <dcterms:created xsi:type="dcterms:W3CDTF">2018-06-25T18:07:33Z</dcterms:created>
  <dcterms:modified xsi:type="dcterms:W3CDTF">2020-08-24T20:19:44Z</dcterms:modified>
</cp:coreProperties>
</file>